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73" r:id="rId4"/>
    <p:sldId id="274" r:id="rId5"/>
    <p:sldId id="277" r:id="rId6"/>
    <p:sldId id="284" r:id="rId7"/>
    <p:sldId id="276" r:id="rId8"/>
    <p:sldId id="278" r:id="rId9"/>
    <p:sldId id="279" r:id="rId10"/>
    <p:sldId id="280" r:id="rId11"/>
    <p:sldId id="281" r:id="rId12"/>
    <p:sldId id="282" r:id="rId13"/>
    <p:sldId id="283" r:id="rId14"/>
    <p:sldId id="264" r:id="rId15"/>
    <p:sldId id="285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71" d="100"/>
          <a:sy n="71" d="100"/>
        </p:scale>
        <p:origin x="5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1921" y="645459"/>
            <a:ext cx="10336530" cy="3409951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>
                <a:latin typeface="Albertus MT Lt" pitchFamily="2" charset="0"/>
              </a:rPr>
              <a:t> </a:t>
            </a:r>
            <a:r>
              <a:rPr lang="en-US" sz="3100" b="1" dirty="0">
                <a:latin typeface="Albertus MT Lt" pitchFamily="2" charset="0"/>
              </a:rPr>
              <a:t>CHALLENGES FACING WOMEN IN THE MINING, ENERGY AND CONSTRUCTION </a:t>
            </a:r>
            <a:r>
              <a:rPr lang="en-US" sz="3100" b="1" dirty="0" smtClean="0">
                <a:latin typeface="Albertus MT Lt" pitchFamily="2" charset="0"/>
              </a:rPr>
              <a:t>SECTORS: SURVEY REPORT</a:t>
            </a:r>
            <a:r>
              <a:rPr lang="en-US" sz="3100" b="1" dirty="0">
                <a:latin typeface="Albertus MT Lt" pitchFamily="2" charset="0"/>
              </a:rPr>
              <a:t/>
            </a:r>
            <a:br>
              <a:rPr lang="en-US" sz="3100" b="1" dirty="0">
                <a:latin typeface="Albertus MT Lt" pitchFamily="2" charset="0"/>
              </a:rPr>
            </a:br>
            <a:r>
              <a:rPr lang="en-US" sz="3100" b="1" dirty="0" smtClean="0">
                <a:latin typeface="Albertus MT Lt" pitchFamily="2" charset="0"/>
              </a:rPr>
              <a:t/>
            </a:r>
            <a:br>
              <a:rPr lang="en-US" sz="3100" b="1" dirty="0" smtClean="0">
                <a:latin typeface="Albertus MT Lt" pitchFamily="2" charset="0"/>
              </a:rPr>
            </a:br>
            <a:r>
              <a:rPr lang="en-US" sz="2700" b="1" dirty="0" smtClean="0">
                <a:latin typeface="Albertus MT Lt" pitchFamily="2" charset="0"/>
              </a:rPr>
              <a:t>(HIGHVELD, </a:t>
            </a:r>
            <a:r>
              <a:rPr lang="en-US" sz="2700" b="1" dirty="0">
                <a:latin typeface="Albertus MT Lt" pitchFamily="2" charset="0"/>
              </a:rPr>
              <a:t>NORTH EAST AND THE EASTERN CAPE </a:t>
            </a:r>
            <a:r>
              <a:rPr lang="en-US" sz="2700" b="1" dirty="0" smtClean="0">
                <a:latin typeface="Albertus MT Lt" pitchFamily="2" charset="0"/>
              </a:rPr>
              <a:t>REGIONS)</a:t>
            </a:r>
            <a:r>
              <a:rPr lang="en-US" sz="4000" b="1" dirty="0">
                <a:latin typeface="Albertus MT Lt" pitchFamily="2" charset="0"/>
              </a:rPr>
              <a:t/>
            </a:r>
            <a:br>
              <a:rPr lang="en-US" sz="4000" b="1" dirty="0">
                <a:latin typeface="Albertus MT Lt" pitchFamily="2" charset="0"/>
              </a:rPr>
            </a:br>
            <a:r>
              <a:rPr lang="en-US" sz="5300" b="1" dirty="0" smtClean="0">
                <a:latin typeface="Albertus MT Lt" pitchFamily="2" charset="0"/>
              </a:rPr>
              <a:t/>
            </a:r>
            <a:br>
              <a:rPr lang="en-US" sz="5300" b="1" dirty="0" smtClean="0">
                <a:latin typeface="Albertus MT Lt" pitchFamily="2" charset="0"/>
              </a:rPr>
            </a:br>
            <a:r>
              <a:rPr lang="en-US" sz="3100" dirty="0" smtClean="0">
                <a:latin typeface="Albertus MT Lt" pitchFamily="2" charset="0"/>
              </a:rPr>
              <a:t>By: </a:t>
            </a:r>
            <a:r>
              <a:rPr lang="en-US" sz="3100" dirty="0" err="1" smtClean="0">
                <a:latin typeface="Albertus MT Lt" pitchFamily="2" charset="0"/>
              </a:rPr>
              <a:t>Dr</a:t>
            </a:r>
            <a:r>
              <a:rPr lang="en-US" sz="3100" dirty="0" smtClean="0">
                <a:latin typeface="Albertus MT Lt" pitchFamily="2" charset="0"/>
              </a:rPr>
              <a:t> Martin Kaggwa </a:t>
            </a:r>
            <a:r>
              <a:rPr lang="en-US" sz="3100" dirty="0">
                <a:latin typeface="Albertus MT Lt" pitchFamily="2" charset="0"/>
              </a:rPr>
              <a:t/>
            </a:r>
            <a:br>
              <a:rPr lang="en-US" sz="3100" dirty="0">
                <a:latin typeface="Albertus MT Lt" pitchFamily="2" charset="0"/>
              </a:rPr>
            </a:br>
            <a:r>
              <a:rPr lang="en-US" sz="3100" dirty="0" smtClean="0">
                <a:latin typeface="Albertus MT Lt" pitchFamily="2" charset="0"/>
              </a:rPr>
              <a:t>Executive Research Director Sam Tambani Research Institute</a:t>
            </a:r>
            <a:endParaRPr lang="en-US" sz="3100" dirty="0">
              <a:latin typeface="Albertus MT Lt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764080"/>
          </a:xfrm>
        </p:spPr>
        <p:txBody>
          <a:bodyPr/>
          <a:lstStyle/>
          <a:p>
            <a:pPr algn="ctr"/>
            <a:r>
              <a:rPr lang="en-US" cap="none" dirty="0" smtClean="0">
                <a:latin typeface="Albertus Medium" panose="020E0602030304020304" pitchFamily="34" charset="0"/>
              </a:rPr>
              <a:t>HSRC, Seminar  Series -  28 July 2015, Pretoria</a:t>
            </a:r>
            <a:endParaRPr lang="en-US" cap="none" dirty="0">
              <a:latin typeface="Albertus Medium" panose="020E06020303040203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82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lbertus MT Lt" pitchFamily="2" charset="0"/>
              </a:rPr>
              <a:t>Key findings 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Albertus MT L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0" y="1737360"/>
            <a:ext cx="11023600" cy="4131734"/>
          </a:xfrm>
        </p:spPr>
        <p:txBody>
          <a:bodyPr>
            <a:normAutofit/>
          </a:bodyPr>
          <a:lstStyle/>
          <a:p>
            <a:pPr marL="0" indent="0" defTabSz="457200">
              <a:spcAft>
                <a:spcPts val="1200"/>
              </a:spcAft>
              <a:buNone/>
            </a:pPr>
            <a:r>
              <a:rPr lang="en-US" sz="2200" dirty="0">
                <a:latin typeface="Albertus Medium" panose="020E0602030304020304" pitchFamily="34" charset="0"/>
              </a:rPr>
              <a:t>65% of the respondents indicated that there were no initiatives done by companies to empower women </a:t>
            </a:r>
            <a:endParaRPr lang="en-US" sz="2200" dirty="0" smtClean="0">
              <a:latin typeface="Albertus Medium" panose="020E0602030304020304" pitchFamily="34" charset="0"/>
            </a:endParaRPr>
          </a:p>
          <a:p>
            <a:pPr marL="0" indent="0" defTabSz="457200">
              <a:spcAft>
                <a:spcPts val="1200"/>
              </a:spcAft>
              <a:buNone/>
            </a:pPr>
            <a:endParaRPr lang="en-US" sz="2200" dirty="0" smtClean="0">
              <a:latin typeface="Albertus Medium" panose="020E0602030304020304" pitchFamily="34" charset="0"/>
            </a:endParaRP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70586" y="5936422"/>
            <a:ext cx="8485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Existence of training and development initiatives to empower women</a:t>
            </a:r>
            <a:endParaRPr lang="en-ZA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619" y="2157587"/>
            <a:ext cx="5819405" cy="377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70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lbertus MT Lt" pitchFamily="2" charset="0"/>
              </a:rPr>
              <a:t>Key findings 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Albertus MT L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0" y="1737360"/>
            <a:ext cx="11023600" cy="4131734"/>
          </a:xfrm>
        </p:spPr>
        <p:txBody>
          <a:bodyPr>
            <a:normAutofit/>
          </a:bodyPr>
          <a:lstStyle/>
          <a:p>
            <a:pPr marL="0" indent="0" defTabSz="457200">
              <a:spcAft>
                <a:spcPts val="1200"/>
              </a:spcAft>
              <a:buNone/>
            </a:pPr>
            <a:r>
              <a:rPr lang="en-US" sz="2200" dirty="0">
                <a:latin typeface="Albertus Medium" panose="020E0602030304020304" pitchFamily="34" charset="0"/>
              </a:rPr>
              <a:t>68% of the respondents indicated that </a:t>
            </a:r>
            <a:r>
              <a:rPr lang="en-US" sz="2200" dirty="0" smtClean="0">
                <a:latin typeface="Albertus Medium" panose="020E0602030304020304" pitchFamily="34" charset="0"/>
              </a:rPr>
              <a:t>salary disparities existed between women and their male colleagues doing the same work 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63762" y="4699293"/>
            <a:ext cx="6070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Existence of Salary disparities with male colleagues</a:t>
            </a:r>
            <a:endParaRPr lang="en-ZA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855305"/>
              </p:ext>
            </p:extLst>
          </p:nvPr>
        </p:nvGraphicFramePr>
        <p:xfrm>
          <a:off x="1930998" y="2752906"/>
          <a:ext cx="5639696" cy="1563599"/>
        </p:xfrm>
        <a:graphic>
          <a:graphicData uri="http://schemas.openxmlformats.org/drawingml/2006/table">
            <a:tbl>
              <a:tblPr firstRow="1" firstCol="1" bandRow="1"/>
              <a:tblGrid>
                <a:gridCol w="2819480"/>
                <a:gridCol w="2820216"/>
              </a:tblGrid>
              <a:tr h="52668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2000" b="1" dirty="0" smtClean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Response</a:t>
                      </a:r>
                      <a:endParaRPr lang="en-Z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2000" b="1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Percentage</a:t>
                      </a:r>
                      <a:endParaRPr lang="en-ZA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</a:tr>
              <a:tr h="49376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20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ZA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20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68%</a:t>
                      </a:r>
                      <a:endParaRPr lang="en-ZA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54314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2000" b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ZA" sz="20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20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30%</a:t>
                      </a:r>
                      <a:endParaRPr lang="en-ZA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274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lbertus MT Lt" pitchFamily="2" charset="0"/>
              </a:rPr>
              <a:t>Key findings 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Albertus MT L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0" y="1737360"/>
            <a:ext cx="11023600" cy="4131734"/>
          </a:xfrm>
        </p:spPr>
        <p:txBody>
          <a:bodyPr>
            <a:normAutofit/>
          </a:bodyPr>
          <a:lstStyle/>
          <a:p>
            <a:pPr marL="0" indent="0" defTabSz="457200">
              <a:spcAft>
                <a:spcPts val="1200"/>
              </a:spcAft>
              <a:buNone/>
            </a:pPr>
            <a:r>
              <a:rPr lang="en-US" dirty="0">
                <a:latin typeface="Albertus Medium" panose="020E0602030304020304" pitchFamily="34" charset="0"/>
              </a:rPr>
              <a:t>38% </a:t>
            </a:r>
            <a:r>
              <a:rPr lang="en-US" dirty="0" smtClean="0">
                <a:latin typeface="Albertus Medium" panose="020E0602030304020304" pitchFamily="34" charset="0"/>
              </a:rPr>
              <a:t>respondents </a:t>
            </a:r>
            <a:r>
              <a:rPr lang="en-US" dirty="0">
                <a:latin typeface="Albertus Medium" panose="020E0602030304020304" pitchFamily="34" charset="0"/>
              </a:rPr>
              <a:t>in the mining </a:t>
            </a:r>
            <a:r>
              <a:rPr lang="en-US" dirty="0" smtClean="0">
                <a:latin typeface="Albertus Medium" panose="020E0602030304020304" pitchFamily="34" charset="0"/>
              </a:rPr>
              <a:t>sector </a:t>
            </a:r>
            <a:r>
              <a:rPr lang="en-US" dirty="0">
                <a:latin typeface="Albertus Medium" panose="020E0602030304020304" pitchFamily="34" charset="0"/>
              </a:rPr>
              <a:t>indicated awareness of incidences of sexual </a:t>
            </a:r>
            <a:r>
              <a:rPr lang="en-US" dirty="0" err="1" smtClean="0">
                <a:latin typeface="Albertus Medium" panose="020E0602030304020304" pitchFamily="34" charset="0"/>
              </a:rPr>
              <a:t>favours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100" y="2057189"/>
            <a:ext cx="6642100" cy="39852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59100" y="5952065"/>
            <a:ext cx="749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Awareness about exchange of sexual </a:t>
            </a:r>
            <a:r>
              <a:rPr lang="en-US" b="1" dirty="0" err="1" smtClean="0"/>
              <a:t>favours</a:t>
            </a:r>
            <a:r>
              <a:rPr lang="en-US" b="1" dirty="0" smtClean="0"/>
              <a:t> taking place at the work place</a:t>
            </a:r>
            <a:endParaRPr lang="en-ZA" b="1" dirty="0"/>
          </a:p>
        </p:txBody>
      </p:sp>
    </p:spTree>
    <p:extLst>
      <p:ext uri="{BB962C8B-B14F-4D97-AF65-F5344CB8AC3E}">
        <p14:creationId xmlns:p14="http://schemas.microsoft.com/office/powerpoint/2010/main" val="45992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lbertus MT Lt" pitchFamily="2" charset="0"/>
              </a:rPr>
              <a:t>Key findings 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Albertus MT L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0" y="1737360"/>
            <a:ext cx="11023600" cy="4131734"/>
          </a:xfrm>
        </p:spPr>
        <p:txBody>
          <a:bodyPr>
            <a:normAutofit/>
          </a:bodyPr>
          <a:lstStyle/>
          <a:p>
            <a:pPr marL="0" indent="0" defTabSz="457200">
              <a:spcAft>
                <a:spcPts val="1200"/>
              </a:spcAft>
              <a:buNone/>
            </a:pPr>
            <a:r>
              <a:rPr lang="en-US" dirty="0">
                <a:latin typeface="Albertus Medium" panose="020E0602030304020304" pitchFamily="34" charset="0"/>
              </a:rPr>
              <a:t>45% </a:t>
            </a:r>
            <a:r>
              <a:rPr lang="en-US" dirty="0" smtClean="0">
                <a:latin typeface="Albertus Medium" panose="020E0602030304020304" pitchFamily="34" charset="0"/>
              </a:rPr>
              <a:t>of </a:t>
            </a:r>
            <a:r>
              <a:rPr lang="en-US" dirty="0">
                <a:latin typeface="Albertus Medium" panose="020E0602030304020304" pitchFamily="34" charset="0"/>
              </a:rPr>
              <a:t>the respondents in the mining </a:t>
            </a:r>
            <a:r>
              <a:rPr lang="en-US" dirty="0" smtClean="0">
                <a:latin typeface="Albertus Medium" panose="020E0602030304020304" pitchFamily="34" charset="0"/>
              </a:rPr>
              <a:t>sector perceived </a:t>
            </a:r>
            <a:r>
              <a:rPr lang="en-US" dirty="0">
                <a:latin typeface="Albertus Medium" panose="020E0602030304020304" pitchFamily="34" charset="0"/>
              </a:rPr>
              <a:t>sexual harassment policies at the work place as being effective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59100" y="5952065"/>
            <a:ext cx="749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Perceived effective of sexual harassment policies</a:t>
            </a:r>
            <a:endParaRPr lang="en-ZA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100" y="2082680"/>
            <a:ext cx="6502400" cy="390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35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lbertus MT Lt" pitchFamily="2" charset="0"/>
              </a:rPr>
              <a:t>Insights and way forward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Albertus MT L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12562"/>
          </a:xfrm>
        </p:spPr>
        <p:txBody>
          <a:bodyPr>
            <a:normAutofit/>
          </a:bodyPr>
          <a:lstStyle/>
          <a:p>
            <a:pPr marL="182880" indent="-457200" defTabSz="4572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Albertus Medium" panose="020E0602030304020304" pitchFamily="34" charset="0"/>
              </a:rPr>
              <a:t>Majority of women are employed at a lower levels positions, mainly under 	general work category</a:t>
            </a:r>
          </a:p>
          <a:p>
            <a:pPr marL="182880" indent="-457200" defTabSz="4572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Albertus Medium" panose="020E0602030304020304" pitchFamily="34" charset="0"/>
              </a:rPr>
              <a:t>A significant number of women (more than 35%) in the mining sector were not 	aware of work policies</a:t>
            </a:r>
          </a:p>
          <a:p>
            <a:pPr marL="182880" indent="-457200" defTabSz="4572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Albertus Medium" panose="020E0602030304020304" pitchFamily="34" charset="0"/>
              </a:rPr>
              <a:t>There was a high positive correlation between Trade union membership and 	awareness of workplace policies.</a:t>
            </a:r>
          </a:p>
          <a:p>
            <a:pPr marL="0" indent="0" defTabSz="457200">
              <a:spcAft>
                <a:spcPts val="1200"/>
              </a:spcAft>
              <a:buNone/>
            </a:pPr>
            <a:r>
              <a:rPr lang="en-US" sz="2200" b="1" dirty="0" smtClean="0">
                <a:latin typeface="Albertus Medium" panose="020E0602030304020304" pitchFamily="34" charset="0"/>
              </a:rPr>
              <a:t>Way forward </a:t>
            </a:r>
          </a:p>
          <a:p>
            <a:pPr marL="182880" indent="-457200" defTabSz="4572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Albertus Medium" panose="020E0602030304020304" pitchFamily="34" charset="0"/>
              </a:rPr>
              <a:t>Interventions that increase awareness pro-women workplace policies through 	worker organizations have a potential to create a gender sensitive mining sector </a:t>
            </a:r>
          </a:p>
          <a:p>
            <a:pPr marL="182880" indent="-457200" defTabSz="457200">
              <a:spcAft>
                <a:spcPts val="1200"/>
              </a:spcAft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94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             </a:t>
            </a:r>
            <a:br>
              <a:rPr lang="en-ZA" dirty="0" smtClean="0"/>
            </a:br>
            <a:r>
              <a:rPr lang="en-ZA" dirty="0"/>
              <a:t>	</a:t>
            </a:r>
            <a:r>
              <a:rPr lang="en-ZA" dirty="0" smtClean="0"/>
              <a:t>	</a:t>
            </a:r>
            <a:r>
              <a:rPr lang="en-ZA" dirty="0" smtClean="0">
                <a:latin typeface="Albertus Medium" panose="020E0602030304020304" pitchFamily="34" charset="0"/>
              </a:rPr>
              <a:t>Thank you!!!</a:t>
            </a:r>
            <a:endParaRPr lang="en-ZA" dirty="0">
              <a:latin typeface="Albertus Medium" panose="020E06020303040203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 flipV="1">
            <a:off x="1097280" y="1800015"/>
            <a:ext cx="10058400" cy="45719"/>
          </a:xfrm>
        </p:spPr>
        <p:txBody>
          <a:bodyPr>
            <a:normAutofit fontScale="25000" lnSpcReduction="20000"/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1778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lbertus MT Lt" pitchFamily="2" charset="0"/>
              </a:rPr>
              <a:t>Presentation Outline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Albertus MT L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82880" indent="-457200" defTabSz="73152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Albertus Medium" panose="020E0602030304020304" pitchFamily="34" charset="0"/>
              </a:rPr>
              <a:t>Introduction and context</a:t>
            </a:r>
          </a:p>
          <a:p>
            <a:pPr marL="182880" indent="-457200" defTabSz="4572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Albertus Medium" panose="020E0602030304020304" pitchFamily="34" charset="0"/>
              </a:rPr>
              <a:t>Methodology </a:t>
            </a:r>
          </a:p>
          <a:p>
            <a:pPr marL="182880" indent="-457200" defTabSz="4572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Albertus Medium" panose="020E0602030304020304" pitchFamily="34" charset="0"/>
              </a:rPr>
              <a:t>Profiles of respondents</a:t>
            </a:r>
          </a:p>
          <a:p>
            <a:pPr marL="182880" indent="-457200" defTabSz="73152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Albertus Medium" panose="020E0602030304020304" pitchFamily="34" charset="0"/>
              </a:rPr>
              <a:t>Key findings   </a:t>
            </a:r>
          </a:p>
          <a:p>
            <a:pPr marL="182880" indent="-457200" defTabSz="73152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Albertus Medium" panose="020E0602030304020304" pitchFamily="34" charset="0"/>
              </a:rPr>
              <a:t>Conclusions and way forward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30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lbertus MT Lt" pitchFamily="2" charset="0"/>
              </a:rPr>
              <a:t>Introduction and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82880" indent="-457200" defTabSz="4572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b="1" dirty="0" smtClean="0">
                <a:latin typeface="Albertus Medium" panose="020E0602030304020304" pitchFamily="34" charset="0"/>
              </a:rPr>
              <a:t>Research motivation </a:t>
            </a:r>
            <a:r>
              <a:rPr lang="en-US" sz="2200" dirty="0" smtClean="0">
                <a:latin typeface="Albertus Medium" panose="020E0602030304020304" pitchFamily="34" charset="0"/>
              </a:rPr>
              <a:t>– Establish progress made in creating women-friendly   	working environment in the traditionally male dominated workplaces in the 3 	sectors – mining, energy and construction sectors</a:t>
            </a:r>
          </a:p>
          <a:p>
            <a:pPr marL="182880" indent="-457200" defTabSz="4572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b="1" dirty="0" smtClean="0">
                <a:latin typeface="Albertus Medium" panose="020E0602030304020304" pitchFamily="34" charset="0"/>
              </a:rPr>
              <a:t>Key assumption </a:t>
            </a:r>
            <a:r>
              <a:rPr lang="en-US" sz="2200" dirty="0">
                <a:latin typeface="Albertus Medium" panose="020E0602030304020304" pitchFamily="34" charset="0"/>
              </a:rPr>
              <a:t>- female employees generally face a different set of challenges </a:t>
            </a:r>
            <a:r>
              <a:rPr lang="en-US" sz="2200" dirty="0" smtClean="0">
                <a:latin typeface="Albertus Medium" panose="020E0602030304020304" pitchFamily="34" charset="0"/>
              </a:rPr>
              <a:t>	compared </a:t>
            </a:r>
            <a:r>
              <a:rPr lang="en-US" sz="2200" dirty="0">
                <a:latin typeface="Albertus Medium" panose="020E0602030304020304" pitchFamily="34" charset="0"/>
              </a:rPr>
              <a:t>to their male </a:t>
            </a:r>
            <a:r>
              <a:rPr lang="en-US" sz="2200" dirty="0" smtClean="0">
                <a:latin typeface="Albertus Medium" panose="020E0602030304020304" pitchFamily="34" charset="0"/>
              </a:rPr>
              <a:t>counterparts in the workplace</a:t>
            </a:r>
          </a:p>
          <a:p>
            <a:pPr marL="182880" indent="-457200" defTabSz="4572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Albertus Medium" panose="020E0602030304020304" pitchFamily="34" charset="0"/>
              </a:rPr>
              <a:t>Given the desire </a:t>
            </a:r>
            <a:r>
              <a:rPr lang="en-US" sz="2200" dirty="0">
                <a:latin typeface="Albertus Medium" panose="020E0602030304020304" pitchFamily="34" charset="0"/>
              </a:rPr>
              <a:t>to increase women participation, there is need to understand </a:t>
            </a:r>
            <a:r>
              <a:rPr lang="en-US" sz="2200" dirty="0" smtClean="0">
                <a:latin typeface="Albertus Medium" panose="020E0602030304020304" pitchFamily="34" charset="0"/>
              </a:rPr>
              <a:t>	the </a:t>
            </a:r>
            <a:r>
              <a:rPr lang="en-US" sz="2200" dirty="0">
                <a:latin typeface="Albertus Medium" panose="020E0602030304020304" pitchFamily="34" charset="0"/>
              </a:rPr>
              <a:t>specific nature of challenges women </a:t>
            </a:r>
            <a:r>
              <a:rPr lang="en-US" sz="2200" dirty="0" smtClean="0">
                <a:latin typeface="Albertus Medium" panose="020E0602030304020304" pitchFamily="34" charset="0"/>
              </a:rPr>
              <a:t>face</a:t>
            </a:r>
          </a:p>
          <a:p>
            <a:pPr marL="182880" indent="-457200" defTabSz="4572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Albertus Medium" panose="020E0602030304020304" pitchFamily="34" charset="0"/>
              </a:rPr>
              <a:t>Contribute to national transformation policy discourse in the 3 sectors from a 	</a:t>
            </a:r>
            <a:r>
              <a:rPr lang="en-US" sz="2200" dirty="0" smtClean="0">
                <a:latin typeface="Albertus Medium" panose="020E0602030304020304" pitchFamily="34" charset="0"/>
              </a:rPr>
              <a:t>woman </a:t>
            </a:r>
            <a:r>
              <a:rPr lang="en-US" sz="2200" dirty="0" smtClean="0">
                <a:latin typeface="Albertus Medium" panose="020E0602030304020304" pitchFamily="34" charset="0"/>
              </a:rPr>
              <a:t>worker perspective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lbertus MT Lt" pitchFamily="2" charset="0"/>
              </a:rPr>
              <a:t>Methodology 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Albertus MT L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defTabSz="457200">
              <a:spcAft>
                <a:spcPts val="1200"/>
              </a:spcAft>
              <a:buNone/>
            </a:pPr>
            <a:r>
              <a:rPr lang="en-US" sz="2400" dirty="0" smtClean="0">
                <a:latin typeface="Albertus Medium" panose="020E0602030304020304" pitchFamily="34" charset="0"/>
              </a:rPr>
              <a:t>Research methodology: </a:t>
            </a:r>
          </a:p>
          <a:p>
            <a:pPr marL="182880" indent="-457200" defTabSz="4572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Albertus Medium" panose="020E0602030304020304" pitchFamily="34" charset="0"/>
              </a:rPr>
              <a:t>Survey </a:t>
            </a:r>
          </a:p>
          <a:p>
            <a:pPr marL="182880" indent="-457200" defTabSz="4572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Albertus Medium" panose="020E0602030304020304" pitchFamily="34" charset="0"/>
              </a:rPr>
              <a:t>A questionnaire with 36 questions used as the tool for collecting the data</a:t>
            </a:r>
          </a:p>
          <a:p>
            <a:pPr marL="182880" indent="-457200" defTabSz="4572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Albertus Medium" panose="020E0602030304020304" pitchFamily="34" charset="0"/>
              </a:rPr>
              <a:t>1498 women  interviewed across 3 regions and 3 sectors </a:t>
            </a:r>
          </a:p>
          <a:p>
            <a:pPr marL="182880" indent="-457200" defTabSz="4572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Albertus Medium" panose="020E0602030304020304" pitchFamily="34" charset="0"/>
              </a:rPr>
              <a:t>90% of respondents were from the mining sector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41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lbertus MT Lt" pitchFamily="2" charset="0"/>
              </a:rPr>
              <a:t>P</a:t>
            </a:r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lbertus MT Lt" pitchFamily="2" charset="0"/>
              </a:rPr>
              <a:t>rofile of respondents 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Albertus MT L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28800"/>
            <a:ext cx="10485120" cy="4040294"/>
          </a:xfrm>
        </p:spPr>
        <p:txBody>
          <a:bodyPr>
            <a:normAutofit/>
          </a:bodyPr>
          <a:lstStyle/>
          <a:p>
            <a:pPr marL="0" indent="0" defTabSz="457200">
              <a:spcAft>
                <a:spcPts val="1200"/>
              </a:spcAft>
              <a:buNone/>
            </a:pPr>
            <a:r>
              <a:rPr lang="en-US" sz="2400" dirty="0" smtClean="0">
                <a:latin typeface="Albertus Medium" panose="020E0602030304020304" pitchFamily="34" charset="0"/>
              </a:rPr>
              <a:t>Majority of respondents were black and between the age group of 31-40 years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79" y="2507032"/>
            <a:ext cx="5109399" cy="30963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455" y="2507032"/>
            <a:ext cx="5165413" cy="30963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33550" y="5684428"/>
            <a:ext cx="372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Figure 1: Race profile of respondents </a:t>
            </a:r>
            <a:endParaRPr lang="en-ZA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315200" y="5632597"/>
            <a:ext cx="372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Figure 2: Age profile of respondents </a:t>
            </a:r>
            <a:endParaRPr lang="en-ZA" b="1" dirty="0"/>
          </a:p>
        </p:txBody>
      </p:sp>
    </p:spTree>
    <p:extLst>
      <p:ext uri="{BB962C8B-B14F-4D97-AF65-F5344CB8AC3E}">
        <p14:creationId xmlns:p14="http://schemas.microsoft.com/office/powerpoint/2010/main" val="3496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lbertus MT Lt" pitchFamily="2" charset="0"/>
              </a:rPr>
              <a:t>Profile of respondents: Work Positions 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Albertus MT L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28800"/>
            <a:ext cx="10485120" cy="404029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262" y="1828800"/>
            <a:ext cx="9079445" cy="4430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59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56601"/>
            <a:ext cx="10058400" cy="1450757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lbertus MT Lt" pitchFamily="2" charset="0"/>
              </a:rPr>
              <a:t>Key findings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Albertus MT L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500" y="1841997"/>
            <a:ext cx="10496924" cy="4444503"/>
          </a:xfrm>
        </p:spPr>
        <p:txBody>
          <a:bodyPr>
            <a:normAutofit/>
          </a:bodyPr>
          <a:lstStyle/>
          <a:p>
            <a:pPr marL="0" indent="0" defTabSz="45720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200" dirty="0" smtClean="0">
                <a:latin typeface="Albertus Medium" panose="020E0602030304020304" pitchFamily="34" charset="0"/>
              </a:rPr>
              <a:t>	Unionized </a:t>
            </a:r>
            <a:r>
              <a:rPr lang="en-US" sz="2200" dirty="0">
                <a:latin typeface="Albertus Medium" panose="020E0602030304020304" pitchFamily="34" charset="0"/>
              </a:rPr>
              <a:t>respondents were more aware of workplace policies </a:t>
            </a:r>
          </a:p>
          <a:p>
            <a:pPr marL="0" indent="0" defTabSz="457200">
              <a:spcAft>
                <a:spcPts val="1200"/>
              </a:spcAft>
              <a:buNone/>
            </a:pPr>
            <a:endParaRPr lang="en-US" sz="2200" dirty="0" smtClean="0">
              <a:latin typeface="Albertus Medium" panose="020E06020303040203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58900" y="6036466"/>
            <a:ext cx="858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Figure 3: Awareness of workplace policies – Union members versus non Union Members</a:t>
            </a:r>
            <a:endParaRPr lang="en-ZA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828" y="2234648"/>
            <a:ext cx="6801374" cy="385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92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lbertus MT Lt" pitchFamily="2" charset="0"/>
              </a:rPr>
              <a:t>Key findings 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Albertus MT L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0" y="1737360"/>
            <a:ext cx="11023600" cy="4131734"/>
          </a:xfrm>
        </p:spPr>
        <p:txBody>
          <a:bodyPr>
            <a:normAutofit/>
          </a:bodyPr>
          <a:lstStyle/>
          <a:p>
            <a:pPr marL="0" indent="0" defTabSz="457200">
              <a:spcAft>
                <a:spcPts val="1200"/>
              </a:spcAft>
              <a:buNone/>
            </a:pPr>
            <a:r>
              <a:rPr lang="en-US" sz="2200" dirty="0" smtClean="0">
                <a:latin typeface="Albertus Medium" panose="020E0602030304020304" pitchFamily="34" charset="0"/>
              </a:rPr>
              <a:t>Lack of career guidance was the highest ranked challenge; managers the major cause of challenges</a:t>
            </a:r>
          </a:p>
          <a:p>
            <a:pPr marL="0" indent="0" defTabSz="457200">
              <a:spcAft>
                <a:spcPts val="1200"/>
              </a:spcAft>
              <a:buNone/>
            </a:pPr>
            <a:r>
              <a:rPr lang="en-US" sz="2200" dirty="0" smtClean="0">
                <a:latin typeface="Albertus Medium" panose="020E0602030304020304" pitchFamily="34" charset="0"/>
              </a:rPr>
              <a:t> c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8500" y="5933906"/>
            <a:ext cx="1023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Ranking </a:t>
            </a:r>
            <a:r>
              <a:rPr lang="en-US" b="1" dirty="0"/>
              <a:t>of challenges faced by women in the workplace</a:t>
            </a:r>
            <a:endParaRPr lang="en-ZA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43700" y="5287575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Ranking </a:t>
            </a:r>
            <a:r>
              <a:rPr lang="en-US" b="1" dirty="0"/>
              <a:t>of </a:t>
            </a:r>
            <a:r>
              <a:rPr lang="en-US" b="1" dirty="0" smtClean="0"/>
              <a:t>causes </a:t>
            </a:r>
            <a:r>
              <a:rPr lang="en-US" b="1" dirty="0"/>
              <a:t>for challenges faced by women in the workplace</a:t>
            </a:r>
            <a:endParaRPr lang="en-ZA" b="1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736791"/>
              </p:ext>
            </p:extLst>
          </p:nvPr>
        </p:nvGraphicFramePr>
        <p:xfrm>
          <a:off x="6733540" y="2421463"/>
          <a:ext cx="4960620" cy="2777942"/>
        </p:xfrm>
        <a:graphic>
          <a:graphicData uri="http://schemas.openxmlformats.org/drawingml/2006/table">
            <a:tbl>
              <a:tblPr firstRow="1" firstCol="1" bandRow="1"/>
              <a:tblGrid>
                <a:gridCol w="2572005"/>
                <a:gridCol w="2388615"/>
              </a:tblGrid>
              <a:tr h="38931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1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Cause of Challenges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1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Percentage in terms of responses</a:t>
                      </a:r>
                      <a:endParaRPr lang="en-Z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</a:tr>
              <a:tr h="40147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Managers/ Supervisors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56%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Company policies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40%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Work load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38931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Male colleagues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21%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8931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Family</a:t>
                      </a:r>
                      <a:endParaRPr lang="en-ZA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 smtClean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9%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3771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Spouse</a:t>
                      </a:r>
                      <a:endParaRPr lang="en-ZA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4%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018175"/>
              </p:ext>
            </p:extLst>
          </p:nvPr>
        </p:nvGraphicFramePr>
        <p:xfrm>
          <a:off x="965200" y="2429235"/>
          <a:ext cx="4860925" cy="3454273"/>
        </p:xfrm>
        <a:graphic>
          <a:graphicData uri="http://schemas.openxmlformats.org/drawingml/2006/table">
            <a:tbl>
              <a:tblPr firstRow="1" firstCol="1" bandRow="1"/>
              <a:tblGrid>
                <a:gridCol w="2610485"/>
                <a:gridCol w="2250440"/>
              </a:tblGrid>
              <a:tr h="2857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1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of Challenges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1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Percentage of Responses</a:t>
                      </a:r>
                      <a:endParaRPr lang="en-Z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Lack of career advancement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  <a:endParaRPr lang="en-ZA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Health cover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37%</a:t>
                      </a:r>
                      <a:endParaRPr lang="en-ZA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Discrimination: Remuneration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36%</a:t>
                      </a:r>
                      <a:endParaRPr lang="en-ZA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Discrimination: Decision making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35%</a:t>
                      </a:r>
                      <a:endParaRPr lang="en-ZA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7178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Work load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31%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Abuse(verbal, physical, sexual)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29%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Maternity Benefits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27%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Lack of support from male colleagues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7241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Family issues</a:t>
                      </a:r>
                      <a:endParaRPr lang="en-ZA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20%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Personal issues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ZA" sz="1400" b="0" dirty="0">
                          <a:solidFill>
                            <a:srgbClr val="3F3F3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20%</a:t>
                      </a:r>
                      <a:endParaRPr lang="en-Z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619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lbertus MT Lt" pitchFamily="2" charset="0"/>
              </a:rPr>
              <a:t>Key findings 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Albertus MT L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0" y="1737360"/>
            <a:ext cx="11023600" cy="4131734"/>
          </a:xfrm>
        </p:spPr>
        <p:txBody>
          <a:bodyPr>
            <a:normAutofit/>
          </a:bodyPr>
          <a:lstStyle/>
          <a:p>
            <a:pPr marL="0" indent="0" defTabSz="457200">
              <a:spcAft>
                <a:spcPts val="1200"/>
              </a:spcAft>
              <a:buNone/>
            </a:pPr>
            <a:r>
              <a:rPr lang="en-US" sz="2200" dirty="0" smtClean="0">
                <a:latin typeface="Albertus Medium" panose="020E0602030304020304" pitchFamily="34" charset="0"/>
              </a:rPr>
              <a:t>The </a:t>
            </a:r>
            <a:r>
              <a:rPr lang="en-US" sz="2200" dirty="0">
                <a:latin typeface="Albertus Medium" panose="020E0602030304020304" pitchFamily="34" charset="0"/>
              </a:rPr>
              <a:t>level of awareness safety and health challenges and existence of mitigation policies remained low </a:t>
            </a:r>
            <a:r>
              <a:rPr lang="en-US" sz="2200" dirty="0" smtClean="0">
                <a:latin typeface="Albertus Medium" panose="020E0602030304020304" pitchFamily="34" charset="0"/>
              </a:rPr>
              <a:t>across sectors</a:t>
            </a:r>
          </a:p>
          <a:p>
            <a:pPr marL="0" indent="0" defTabSz="457200">
              <a:spcAft>
                <a:spcPts val="1200"/>
              </a:spcAft>
              <a:buNone/>
            </a:pPr>
            <a:r>
              <a:rPr lang="en-US" sz="2200" dirty="0" smtClean="0">
                <a:latin typeface="Albertus Medium" panose="020E0602030304020304" pitchFamily="34" charset="0"/>
              </a:rPr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1648" y="2456964"/>
            <a:ext cx="7513506" cy="4372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70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1219</TotalTime>
  <Words>414</Words>
  <Application>Microsoft Office PowerPoint</Application>
  <PresentationFormat>Widescreen</PresentationFormat>
  <Paragraphs>150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Albertus Medium</vt:lpstr>
      <vt:lpstr>Albertus MT Lt</vt:lpstr>
      <vt:lpstr>Calibri</vt:lpstr>
      <vt:lpstr>Calibri Light</vt:lpstr>
      <vt:lpstr>Times New Roman</vt:lpstr>
      <vt:lpstr>Wingdings</vt:lpstr>
      <vt:lpstr>Retrospect</vt:lpstr>
      <vt:lpstr>  CHALLENGES FACING WOMEN IN THE MINING, ENERGY AND CONSTRUCTION SECTORS: SURVEY REPORT  (HIGHVELD, NORTH EAST AND THE EASTERN CAPE REGIONS)  By: Dr Martin Kaggwa  Executive Research Director Sam Tambani Research Institute</vt:lpstr>
      <vt:lpstr>Presentation Outline</vt:lpstr>
      <vt:lpstr>Introduction and context</vt:lpstr>
      <vt:lpstr>Methodology </vt:lpstr>
      <vt:lpstr>Profile of respondents </vt:lpstr>
      <vt:lpstr>Profile of respondents: Work Positions </vt:lpstr>
      <vt:lpstr>Key findings</vt:lpstr>
      <vt:lpstr>Key findings </vt:lpstr>
      <vt:lpstr>Key findings </vt:lpstr>
      <vt:lpstr>Key findings </vt:lpstr>
      <vt:lpstr>Key findings </vt:lpstr>
      <vt:lpstr>Key findings </vt:lpstr>
      <vt:lpstr>Key findings </vt:lpstr>
      <vt:lpstr>Insights and way forward</vt:lpstr>
      <vt:lpstr>                Thank you!!!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Contextualizing of Organized Labour Position on Carbon Tax in South Africa using a Qualitative System Dynamics Model</dc:title>
  <dc:creator>Lerato Mathibedi</dc:creator>
  <cp:lastModifiedBy>user1</cp:lastModifiedBy>
  <cp:revision>123</cp:revision>
  <dcterms:created xsi:type="dcterms:W3CDTF">2015-07-03T12:06:19Z</dcterms:created>
  <dcterms:modified xsi:type="dcterms:W3CDTF">2015-07-28T05:49:15Z</dcterms:modified>
</cp:coreProperties>
</file>