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5203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56108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1106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29379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2659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38325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5561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118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3877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6281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5711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211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496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898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87121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4965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F7A3B-795E-4677-8D71-DB4693003293}" type="datetimeFigureOut">
              <a:rPr lang="en-ZA" smtClean="0"/>
              <a:t>2016/10/05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79CBB58-2D36-49E6-98FD-0499C09E52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7112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330" y="675379"/>
            <a:ext cx="11389659" cy="2536661"/>
          </a:xfrm>
        </p:spPr>
        <p:txBody>
          <a:bodyPr>
            <a:noAutofit/>
          </a:bodyPr>
          <a:lstStyle/>
          <a:p>
            <a:pPr algn="ctr"/>
            <a:r>
              <a:rPr lang="en-ZA" sz="3600" dirty="0" smtClean="0"/>
              <a:t/>
            </a:r>
            <a:br>
              <a:rPr lang="en-ZA" sz="3600" dirty="0" smtClean="0"/>
            </a:br>
            <a:r>
              <a:rPr lang="en-ZA" sz="3600" dirty="0"/>
              <a:t/>
            </a:r>
            <a:br>
              <a:rPr lang="en-ZA" sz="3600" dirty="0"/>
            </a:br>
            <a:r>
              <a:rPr lang="en-ZA" sz="3600" dirty="0" smtClean="0"/>
              <a:t/>
            </a:r>
            <a:br>
              <a:rPr lang="en-ZA" sz="3600" dirty="0" smtClean="0"/>
            </a:br>
            <a:r>
              <a:rPr lang="en-ZA" sz="3600" dirty="0"/>
              <a:t/>
            </a:r>
            <a:br>
              <a:rPr lang="en-ZA" sz="3600" dirty="0"/>
            </a:br>
            <a:r>
              <a:rPr lang="en-ZA" sz="3600" dirty="0" smtClean="0"/>
              <a:t/>
            </a:r>
            <a:br>
              <a:rPr lang="en-ZA" sz="3600" dirty="0" smtClean="0"/>
            </a:br>
            <a:r>
              <a:rPr lang="en-ZA" sz="2800" b="1" dirty="0" smtClean="0"/>
              <a:t>Can mining, sustainable development and mitigating effects of climate change be mutually inclusive? A reflection on South Africa’s situation.</a:t>
            </a:r>
            <a:r>
              <a:rPr lang="en-ZA" sz="3600" b="1" dirty="0" smtClean="0"/>
              <a:t/>
            </a:r>
            <a:br>
              <a:rPr lang="en-ZA" sz="3600" b="1" dirty="0" smtClean="0"/>
            </a:br>
            <a:endParaRPr lang="en-ZA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ZA" sz="2400" dirty="0" smtClean="0"/>
              <a:t>Martin Kaggwa</a:t>
            </a:r>
          </a:p>
          <a:p>
            <a:pPr algn="ctr"/>
            <a:r>
              <a:rPr lang="en-ZA" sz="2400" dirty="0" smtClean="0"/>
              <a:t>Sam Tambani Research Institute </a:t>
            </a:r>
            <a:r>
              <a:rPr lang="en-ZA" b="1" dirty="0" smtClean="0"/>
              <a:t/>
            </a:r>
            <a:br>
              <a:rPr lang="en-ZA" b="1" dirty="0" smtClean="0"/>
            </a:b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397543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Outline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32586"/>
            <a:ext cx="8915400" cy="466650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en-ZA" sz="2000" dirty="0" smtClean="0"/>
              <a:t>Introduction </a:t>
            </a:r>
          </a:p>
          <a:p>
            <a:pPr>
              <a:lnSpc>
                <a:spcPct val="160000"/>
              </a:lnSpc>
            </a:pPr>
            <a:r>
              <a:rPr lang="en-ZA" sz="2000" dirty="0" smtClean="0"/>
              <a:t>South Africa’s 2030 Development Agenda</a:t>
            </a:r>
          </a:p>
          <a:p>
            <a:pPr>
              <a:lnSpc>
                <a:spcPct val="160000"/>
              </a:lnSpc>
            </a:pPr>
            <a:r>
              <a:rPr lang="en-ZA" sz="2000" dirty="0"/>
              <a:t>M</a:t>
            </a:r>
            <a:r>
              <a:rPr lang="en-ZA" sz="2000" dirty="0" smtClean="0"/>
              <a:t>ining and sustainable development for South Africa from a systems thinking perspective</a:t>
            </a:r>
          </a:p>
          <a:p>
            <a:pPr>
              <a:lnSpc>
                <a:spcPct val="160000"/>
              </a:lnSpc>
            </a:pPr>
            <a:r>
              <a:rPr lang="en-ZA" sz="2000" dirty="0"/>
              <a:t>A qualitative system dynamics model of mining, climate change and </a:t>
            </a:r>
            <a:r>
              <a:rPr lang="en-ZA" sz="2000" dirty="0" smtClean="0"/>
              <a:t>Sustainable Development</a:t>
            </a:r>
          </a:p>
          <a:p>
            <a:pPr>
              <a:lnSpc>
                <a:spcPct val="160000"/>
              </a:lnSpc>
            </a:pPr>
            <a:r>
              <a:rPr lang="en-ZA" sz="2000" dirty="0" smtClean="0"/>
              <a:t>Insights from the qualitative SD model of mining, sustainable development and climate change</a:t>
            </a:r>
          </a:p>
          <a:p>
            <a:pPr>
              <a:lnSpc>
                <a:spcPct val="160000"/>
              </a:lnSpc>
            </a:pPr>
            <a:r>
              <a:rPr lang="en-ZA" sz="2000" dirty="0" smtClean="0"/>
              <a:t>Conclusion   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356312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Introduction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3612" y="1481069"/>
            <a:ext cx="9501000" cy="4623895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1900" dirty="0"/>
              <a:t>Central to </a:t>
            </a:r>
            <a:r>
              <a:rPr lang="en-US" sz="1900" dirty="0" smtClean="0"/>
              <a:t>Sustainable Development (SD) </a:t>
            </a:r>
            <a:r>
              <a:rPr lang="en-US" sz="1900" dirty="0"/>
              <a:t>is the improvement of people’s welfare in perpetuity  </a:t>
            </a:r>
            <a:endParaRPr lang="en-ZA" sz="1900" dirty="0" smtClean="0"/>
          </a:p>
          <a:p>
            <a:pPr>
              <a:spcBef>
                <a:spcPts val="1800"/>
              </a:spcBef>
            </a:pPr>
            <a:r>
              <a:rPr lang="en-ZA" sz="1900" dirty="0" smtClean="0"/>
              <a:t>SD </a:t>
            </a:r>
            <a:r>
              <a:rPr lang="en-ZA" sz="1900" dirty="0"/>
              <a:t>is based on the understanding that development of any country depletes a country’s resources needed to sustain it</a:t>
            </a:r>
          </a:p>
          <a:p>
            <a:pPr>
              <a:spcBef>
                <a:spcPts val="1800"/>
              </a:spcBef>
            </a:pPr>
            <a:r>
              <a:rPr lang="en-ZA" sz="1900" dirty="0"/>
              <a:t>Implementation of development initiatives often has unintended negatives developing over time such as climate change</a:t>
            </a:r>
          </a:p>
          <a:p>
            <a:pPr>
              <a:spcBef>
                <a:spcPts val="1800"/>
              </a:spcBef>
            </a:pPr>
            <a:r>
              <a:rPr lang="en-US" sz="1900" dirty="0"/>
              <a:t>Achieving higher levels of economic growth is a necessarily but not sufficient condition for SD </a:t>
            </a:r>
          </a:p>
          <a:p>
            <a:pPr>
              <a:spcBef>
                <a:spcPts val="1800"/>
              </a:spcBef>
            </a:pPr>
            <a:r>
              <a:rPr lang="en-US" sz="1900" dirty="0"/>
              <a:t>To achieve </a:t>
            </a:r>
            <a:r>
              <a:rPr lang="en-US" sz="1900" dirty="0" smtClean="0"/>
              <a:t>SD, </a:t>
            </a:r>
            <a:r>
              <a:rPr lang="en-US" sz="1900" dirty="0"/>
              <a:t>natural-resource rich countries have to exploit these resources to trigger the required economic growth!</a:t>
            </a:r>
          </a:p>
          <a:p>
            <a:pPr>
              <a:spcBef>
                <a:spcPts val="1800"/>
              </a:spcBef>
            </a:pPr>
            <a:r>
              <a:rPr lang="en-US" sz="1900" dirty="0"/>
              <a:t>Exploiting the natural resources is inherently non-sustainable</a:t>
            </a:r>
          </a:p>
          <a:p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156179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643944"/>
            <a:ext cx="9315570" cy="991673"/>
          </a:xfrm>
        </p:spPr>
        <p:txBody>
          <a:bodyPr>
            <a:normAutofit fontScale="90000"/>
          </a:bodyPr>
          <a:lstStyle/>
          <a:p>
            <a:r>
              <a:rPr lang="en-ZA" b="1" dirty="0" smtClean="0"/>
              <a:t>    South </a:t>
            </a:r>
            <a:r>
              <a:rPr lang="en-ZA" b="1" dirty="0"/>
              <a:t>Africa’s 2030 Development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636" y="1532965"/>
            <a:ext cx="8998978" cy="4945108"/>
          </a:xfrm>
        </p:spPr>
        <p:txBody>
          <a:bodyPr>
            <a:normAutofit fontScale="92500"/>
          </a:bodyPr>
          <a:lstStyle/>
          <a:p>
            <a:pPr>
              <a:spcBef>
                <a:spcPts val="1800"/>
              </a:spcBef>
            </a:pPr>
            <a:r>
              <a:rPr lang="en-ZA" sz="1900" dirty="0"/>
              <a:t>South Africa’s </a:t>
            </a:r>
            <a:r>
              <a:rPr lang="en-ZA" sz="1900" dirty="0" smtClean="0"/>
              <a:t>SD aspirations </a:t>
            </a:r>
            <a:r>
              <a:rPr lang="en-ZA" sz="1900" dirty="0"/>
              <a:t>are espoused in its 2030 Development Agenda guided by National Development Plan (NDP)</a:t>
            </a:r>
          </a:p>
          <a:p>
            <a:pPr>
              <a:spcBef>
                <a:spcPts val="1800"/>
              </a:spcBef>
            </a:pPr>
            <a:r>
              <a:rPr lang="en-ZA" sz="1900" dirty="0" smtClean="0"/>
              <a:t>It is believed that the </a:t>
            </a:r>
            <a:r>
              <a:rPr lang="en-ZA" sz="1900" dirty="0"/>
              <a:t>country has </a:t>
            </a:r>
            <a:r>
              <a:rPr lang="en-ZA" sz="1900" dirty="0" smtClean="0"/>
              <a:t>adequate resources to </a:t>
            </a:r>
            <a:r>
              <a:rPr lang="en-ZA" sz="1900" dirty="0"/>
              <a:t>realise sustainable development</a:t>
            </a:r>
          </a:p>
          <a:p>
            <a:pPr>
              <a:spcBef>
                <a:spcPts val="1800"/>
              </a:spcBef>
            </a:pPr>
            <a:r>
              <a:rPr lang="en-ZA" sz="1900" dirty="0"/>
              <a:t>To achieve the paramount objective of poverty reduction and eliminate </a:t>
            </a:r>
            <a:r>
              <a:rPr lang="en-ZA" sz="1900" dirty="0" smtClean="0"/>
              <a:t>inequality of part of SD, </a:t>
            </a:r>
            <a:r>
              <a:rPr lang="en-ZA" sz="1900" dirty="0"/>
              <a:t>the NDP sets out  intermediary objectives: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ZA" b="1" dirty="0"/>
              <a:t>Growing, job-creating and an all-inclusive economy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ZA" b="1" dirty="0"/>
              <a:t>P</a:t>
            </a:r>
            <a:r>
              <a:rPr lang="en-ZA" b="1" dirty="0" smtClean="0"/>
              <a:t>lace </a:t>
            </a:r>
            <a:r>
              <a:rPr lang="en-ZA" b="1" dirty="0"/>
              <a:t>physical </a:t>
            </a:r>
            <a:r>
              <a:rPr lang="en-ZA" b="1" dirty="0" smtClean="0"/>
              <a:t>infrastructure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ZA" b="1" dirty="0" smtClean="0"/>
              <a:t>Improving </a:t>
            </a:r>
            <a:r>
              <a:rPr lang="en-ZA" b="1" dirty="0"/>
              <a:t>the quality of </a:t>
            </a:r>
            <a:r>
              <a:rPr lang="en-ZA" b="1" dirty="0" smtClean="0"/>
              <a:t>education 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ZA" b="1" dirty="0" smtClean="0"/>
              <a:t>Position </a:t>
            </a:r>
            <a:r>
              <a:rPr lang="en-ZA" b="1" dirty="0"/>
              <a:t>the country strategically in relation to global economic business </a:t>
            </a:r>
            <a:endParaRPr lang="en-ZA" b="1" dirty="0" smtClean="0"/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ZA" b="1" dirty="0" smtClean="0"/>
              <a:t>Transition </a:t>
            </a:r>
            <a:r>
              <a:rPr lang="en-ZA" b="1" dirty="0"/>
              <a:t>the local economy to a low carbon </a:t>
            </a:r>
            <a:r>
              <a:rPr lang="en-ZA" b="1" dirty="0" smtClean="0"/>
              <a:t>economy</a:t>
            </a:r>
          </a:p>
          <a:p>
            <a:pPr marL="342900" lvl="2" indent="-342900">
              <a:spcBef>
                <a:spcPts val="1800"/>
              </a:spcBef>
            </a:pPr>
            <a:r>
              <a:rPr lang="en-US" sz="1900" dirty="0"/>
              <a:t>The mining sector is expected to play an important role in the achievement of these intermediary </a:t>
            </a:r>
            <a:r>
              <a:rPr lang="en-US" sz="1900" dirty="0" smtClean="0"/>
              <a:t>objectives </a:t>
            </a:r>
            <a:r>
              <a:rPr lang="en-US" sz="1900" b="1" dirty="0" smtClean="0"/>
              <a:t>BUT</a:t>
            </a:r>
            <a:r>
              <a:rPr lang="en-US" sz="1900" dirty="0" smtClean="0"/>
              <a:t> how is this possible in the context of SD?</a:t>
            </a:r>
            <a:endParaRPr lang="en-ZA" sz="1900" dirty="0"/>
          </a:p>
        </p:txBody>
      </p:sp>
    </p:spTree>
    <p:extLst>
      <p:ext uri="{BB962C8B-B14F-4D97-AF65-F5344CB8AC3E}">
        <p14:creationId xmlns:p14="http://schemas.microsoft.com/office/powerpoint/2010/main" val="429392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2738" y="579549"/>
            <a:ext cx="9272789" cy="1558344"/>
          </a:xfrm>
        </p:spPr>
        <p:txBody>
          <a:bodyPr/>
          <a:lstStyle/>
          <a:p>
            <a:r>
              <a:rPr lang="en-ZA" sz="2800" b="1" dirty="0"/>
              <a:t>The mining sector in South Africa and sustainable development from a systems thinking perspective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6225" y="1777285"/>
            <a:ext cx="9508387" cy="41339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A systems thinking approach was used to answer whether mining, mitigating effects of climate change and subsequently SD can be mutually inclusive</a:t>
            </a:r>
            <a:endParaRPr lang="en-ZA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Systems thinking makes explicit key relations in a policy framework and  facilitates the elimination of internal inconsistences and contradictions</a:t>
            </a:r>
            <a:endParaRPr lang="en-ZA" dirty="0" smtClean="0"/>
          </a:p>
          <a:p>
            <a:pPr>
              <a:spcBef>
                <a:spcPts val="1800"/>
              </a:spcBef>
            </a:pPr>
            <a:r>
              <a:rPr lang="en-ZA" dirty="0" smtClean="0"/>
              <a:t>The approach also introduces the elements of feedback effects and nonlinearities overtime which are critical elements in holistic policy articulation. </a:t>
            </a:r>
          </a:p>
          <a:p>
            <a:pPr>
              <a:spcBef>
                <a:spcPts val="1800"/>
              </a:spcBef>
            </a:pPr>
            <a:r>
              <a:rPr lang="en-ZA" dirty="0" smtClean="0"/>
              <a:t>For policy analysis, important relationships between mining, SD, the environment and subsequently climate change could thus be captured by a model based on systems thinking.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4712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774" y="701959"/>
            <a:ext cx="8761413" cy="1010931"/>
          </a:xfrm>
        </p:spPr>
        <p:txBody>
          <a:bodyPr>
            <a:normAutofit fontScale="90000"/>
          </a:bodyPr>
          <a:lstStyle/>
          <a:p>
            <a:pPr algn="just"/>
            <a:r>
              <a:rPr lang="en-ZA" sz="2400" dirty="0"/>
              <a:t> </a:t>
            </a:r>
            <a:r>
              <a:rPr lang="en-ZA" sz="2400" dirty="0" smtClean="0"/>
              <a:t>   </a:t>
            </a:r>
            <a:r>
              <a:rPr lang="en-ZA" sz="3100" b="1" dirty="0" smtClean="0"/>
              <a:t>A </a:t>
            </a:r>
            <a:r>
              <a:rPr lang="en-ZA" sz="3100" b="1" dirty="0"/>
              <a:t>qualitative system dynamics model of mining, climate change and Sustainable Development</a:t>
            </a:r>
            <a:br>
              <a:rPr lang="en-ZA" sz="3100" b="1" dirty="0"/>
            </a:br>
            <a:endParaRPr lang="en-ZA" sz="3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1983346"/>
            <a:ext cx="8825659" cy="4572000"/>
          </a:xfrm>
        </p:spPr>
        <p:txBody>
          <a:bodyPr/>
          <a:lstStyle/>
          <a:p>
            <a:r>
              <a:rPr lang="en-ZA" b="1" dirty="0" smtClean="0"/>
              <a:t>The Qualitative System Dynamic Model (SD)</a:t>
            </a:r>
          </a:p>
          <a:p>
            <a:endParaRPr lang="en-Z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174" y="2807593"/>
            <a:ext cx="7456330" cy="374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8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016" y="631065"/>
            <a:ext cx="8761413" cy="1197735"/>
          </a:xfrm>
        </p:spPr>
        <p:txBody>
          <a:bodyPr/>
          <a:lstStyle/>
          <a:p>
            <a:r>
              <a:rPr lang="en-ZA" sz="2800" b="1" dirty="0" smtClean="0"/>
              <a:t>   Insights </a:t>
            </a:r>
            <a:r>
              <a:rPr lang="en-ZA" sz="2800" b="1" dirty="0"/>
              <a:t>from the qualitative SD model of mining, sustainable development and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1828800"/>
            <a:ext cx="8825659" cy="4391696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ZA" dirty="0"/>
              <a:t>To </a:t>
            </a:r>
            <a:r>
              <a:rPr lang="en-ZA" dirty="0"/>
              <a:t>make mining a more reliable contributor to sustainable </a:t>
            </a:r>
            <a:r>
              <a:rPr lang="en-ZA" dirty="0"/>
              <a:t>development, two </a:t>
            </a:r>
            <a:r>
              <a:rPr lang="en-ZA" dirty="0" smtClean="0"/>
              <a:t>interventions were introduced to the model:</a:t>
            </a:r>
            <a:endParaRPr lang="en-ZA" dirty="0"/>
          </a:p>
          <a:p>
            <a:pPr>
              <a:spcBef>
                <a:spcPts val="1800"/>
              </a:spcBef>
            </a:pPr>
            <a:r>
              <a:rPr lang="en-ZA" dirty="0"/>
              <a:t>Investment </a:t>
            </a:r>
            <a:r>
              <a:rPr lang="en-ZA" dirty="0"/>
              <a:t>in mineral </a:t>
            </a:r>
            <a:r>
              <a:rPr lang="en-ZA" dirty="0"/>
              <a:t>exploration to prolong the lifetime of mining explorations</a:t>
            </a:r>
          </a:p>
          <a:p>
            <a:pPr>
              <a:spcBef>
                <a:spcPts val="1800"/>
              </a:spcBef>
            </a:pPr>
            <a:r>
              <a:rPr lang="en-ZA" dirty="0"/>
              <a:t>I</a:t>
            </a:r>
            <a:r>
              <a:rPr lang="en-ZA" dirty="0"/>
              <a:t>nvestment </a:t>
            </a:r>
            <a:r>
              <a:rPr lang="en-ZA" dirty="0"/>
              <a:t>of income generated from mining in other sustainable sectors of the </a:t>
            </a:r>
            <a:r>
              <a:rPr lang="en-ZA" dirty="0"/>
              <a:t>economy e.g tourism, agriculture, specialised human training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ZA" b="1" dirty="0" smtClean="0"/>
              <a:t>NB: </a:t>
            </a:r>
            <a:r>
              <a:rPr lang="en-ZA" dirty="0" smtClean="0"/>
              <a:t>The private sector </a:t>
            </a:r>
            <a:r>
              <a:rPr lang="en-ZA" dirty="0"/>
              <a:t>and/or government have to take a conscious </a:t>
            </a:r>
            <a:r>
              <a:rPr lang="en-ZA" dirty="0"/>
              <a:t>decision to invest in exploration and other sustainable sectors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9221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System Dynamic Model Cont..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1725769"/>
            <a:ext cx="8825659" cy="4919729"/>
          </a:xfrm>
        </p:spPr>
        <p:txBody>
          <a:bodyPr/>
          <a:lstStyle/>
          <a:p>
            <a:r>
              <a:rPr lang="en-ZA" b="1" dirty="0" smtClean="0"/>
              <a:t>System Dynamic Model </a:t>
            </a:r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958" y="2472744"/>
            <a:ext cx="7160655" cy="417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373" y="624110"/>
            <a:ext cx="8911687" cy="1280890"/>
          </a:xfrm>
        </p:spPr>
        <p:txBody>
          <a:bodyPr/>
          <a:lstStyle/>
          <a:p>
            <a:r>
              <a:rPr lang="en-ZA" b="1" dirty="0" smtClean="0"/>
              <a:t>Conclusion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8828" y="1932426"/>
            <a:ext cx="9314654" cy="4468788"/>
          </a:xfrm>
        </p:spPr>
        <p:txBody>
          <a:bodyPr>
            <a:normAutofit/>
          </a:bodyPr>
          <a:lstStyle/>
          <a:p>
            <a:r>
              <a:rPr lang="en-ZA" sz="1900" dirty="0"/>
              <a:t>Mining activity and its contribution to sustainable development are not </a:t>
            </a:r>
            <a:r>
              <a:rPr lang="en-ZA" sz="1900" dirty="0" smtClean="0"/>
              <a:t>sustainable.</a:t>
            </a:r>
          </a:p>
          <a:p>
            <a:r>
              <a:rPr lang="en-ZA" sz="1900" dirty="0"/>
              <a:t>For mining to effectively support </a:t>
            </a:r>
            <a:r>
              <a:rPr lang="en-ZA" sz="1900" dirty="0" smtClean="0"/>
              <a:t>sustainable </a:t>
            </a:r>
            <a:r>
              <a:rPr lang="en-ZA" sz="1900" dirty="0"/>
              <a:t>development in South </a:t>
            </a:r>
            <a:r>
              <a:rPr lang="en-ZA" sz="1900" dirty="0" smtClean="0"/>
              <a:t>Africa, the country must </a:t>
            </a:r>
            <a:r>
              <a:rPr lang="en-ZA" sz="1900" dirty="0" smtClean="0"/>
              <a:t>invest </a:t>
            </a:r>
            <a:r>
              <a:rPr lang="en-ZA" sz="1900" dirty="0"/>
              <a:t>some of the revenue generated from mining to other sectors of the economy whose existence will go beyond the lifetime of </a:t>
            </a:r>
            <a:r>
              <a:rPr lang="en-ZA" sz="1900" dirty="0" smtClean="0"/>
              <a:t>mining.</a:t>
            </a:r>
          </a:p>
          <a:p>
            <a:r>
              <a:rPr lang="en-ZA" sz="1900" dirty="0" smtClean="0"/>
              <a:t>In mitigating </a:t>
            </a:r>
            <a:r>
              <a:rPr lang="en-ZA" sz="1900" dirty="0"/>
              <a:t>the effects of mining to climate, cleaner mining technologies need to be sought and </a:t>
            </a:r>
            <a:r>
              <a:rPr lang="en-ZA" sz="1900" dirty="0" smtClean="0"/>
              <a:t>applied.</a:t>
            </a:r>
            <a:endParaRPr lang="en-ZA" sz="1900" dirty="0"/>
          </a:p>
        </p:txBody>
      </p:sp>
    </p:spTree>
    <p:extLst>
      <p:ext uri="{BB962C8B-B14F-4D97-AF65-F5344CB8AC3E}">
        <p14:creationId xmlns:p14="http://schemas.microsoft.com/office/powerpoint/2010/main" val="407863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292</TotalTime>
  <Words>560</Words>
  <Application>Microsoft Office PowerPoint</Application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</vt:lpstr>
      <vt:lpstr>Wingdings 3</vt:lpstr>
      <vt:lpstr>Wisp</vt:lpstr>
      <vt:lpstr>     Can mining, sustainable development and mitigating effects of climate change be mutually inclusive? A reflection on South Africa’s situation. </vt:lpstr>
      <vt:lpstr>Outline</vt:lpstr>
      <vt:lpstr>Introduction</vt:lpstr>
      <vt:lpstr>    South Africa’s 2030 Development Agenda</vt:lpstr>
      <vt:lpstr>The mining sector in South Africa and sustainable development from a systems thinking perspective</vt:lpstr>
      <vt:lpstr>    A qualitative system dynamics model of mining, climate change and Sustainable Development </vt:lpstr>
      <vt:lpstr>   Insights from the qualitative SD model of mining, sustainable development and climate change</vt:lpstr>
      <vt:lpstr>System Dynamic Model Cont..</vt:lpstr>
      <vt:lpstr>Conclusion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mining, sustainable development and mitigating effects of climate change be mutually inclusive? A reflection on South Africa’s situation</dc:title>
  <dc:creator>Tankiso Pitso</dc:creator>
  <cp:lastModifiedBy>user1</cp:lastModifiedBy>
  <cp:revision>39</cp:revision>
  <dcterms:created xsi:type="dcterms:W3CDTF">2016-10-03T05:25:47Z</dcterms:created>
  <dcterms:modified xsi:type="dcterms:W3CDTF">2016-10-05T11:24:40Z</dcterms:modified>
</cp:coreProperties>
</file>